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1"/>
  </p:notesMasterIdLst>
  <p:handoutMasterIdLst>
    <p:handoutMasterId r:id="rId22"/>
  </p:handoutMasterIdLst>
  <p:sldIdLst>
    <p:sldId id="312" r:id="rId5"/>
    <p:sldId id="304" r:id="rId6"/>
    <p:sldId id="281" r:id="rId7"/>
    <p:sldId id="282" r:id="rId8"/>
    <p:sldId id="307" r:id="rId9"/>
    <p:sldId id="322" r:id="rId10"/>
    <p:sldId id="315" r:id="rId11"/>
    <p:sldId id="314" r:id="rId12"/>
    <p:sldId id="318" r:id="rId13"/>
    <p:sldId id="317" r:id="rId14"/>
    <p:sldId id="319" r:id="rId15"/>
    <p:sldId id="321" r:id="rId16"/>
    <p:sldId id="323" r:id="rId17"/>
    <p:sldId id="324" r:id="rId18"/>
    <p:sldId id="325" r:id="rId19"/>
    <p:sldId id="297" r:id="rId2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8C"/>
    <a:srgbClr val="8A2477"/>
    <a:srgbClr val="202C8F"/>
    <a:srgbClr val="FDFBF6"/>
    <a:srgbClr val="AAC4E9"/>
    <a:srgbClr val="F5CDCE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88" autoAdjust="0"/>
  </p:normalViewPr>
  <p:slideViewPr>
    <p:cSldViewPr snapToGrid="0" snapToObjects="1">
      <p:cViewPr>
        <p:scale>
          <a:sx n="66" d="100"/>
          <a:sy n="66" d="100"/>
        </p:scale>
        <p:origin x="900" y="35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313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60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1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jp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-742950"/>
            <a:ext cx="9848850" cy="6667500"/>
          </a:xfrm>
        </p:spPr>
        <p:txBody>
          <a:bodyPr anchor="ctr"/>
          <a:lstStyle/>
          <a:p>
            <a:r>
              <a:rPr lang="en-US" sz="4400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304" y="254936"/>
            <a:ext cx="7631709" cy="1091627"/>
          </a:xfrm>
        </p:spPr>
        <p:txBody>
          <a:bodyPr/>
          <a:lstStyle/>
          <a:p>
            <a:r>
              <a:rPr lang="en-US" dirty="0"/>
              <a:t> DTMF RECEIVER SECTION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399" y="2303463"/>
            <a:ext cx="4020457" cy="414337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</a:rPr>
              <a:t>DTMF receiver section is used to receive the dual tone coming from the cell phone.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25000"/>
                  </a:schemeClr>
                </a:solidFill>
              </a:rPr>
              <a:t>It is received by the DTMF and decoded by the same DTMF to the micro controller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 descr="DTMF Module (MT8870 Decoder) with ...">
            <a:extLst>
              <a:ext uri="{FF2B5EF4-FFF2-40B4-BE49-F238E27FC236}">
                <a16:creationId xmlns:a16="http://schemas.microsoft.com/office/drawing/2014/main" id="{BE93C09E-6972-5BFB-4F75-675885359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8"/>
          <a:stretch/>
        </p:blipFill>
        <p:spPr bwMode="auto">
          <a:xfrm>
            <a:off x="5751610" y="1622830"/>
            <a:ext cx="4486083" cy="31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481" y="0"/>
            <a:ext cx="9879437" cy="980844"/>
          </a:xfrm>
        </p:spPr>
        <p:txBody>
          <a:bodyPr/>
          <a:lstStyle/>
          <a:p>
            <a:r>
              <a:rPr lang="en-US" dirty="0">
                <a:solidFill>
                  <a:srgbClr val="DF8C8C"/>
                </a:solidFill>
              </a:rPr>
              <a:t>DTMF DECODER WORKING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107" y="2041672"/>
            <a:ext cx="4545436" cy="370426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This DTMF (Dual tone multi frequency) decoder circuit identifies the dial tone from the telephone line and decodes the key pressed on the remote telephone.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It employes electronics and computers to support switching operations 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DTMF is the ultimate technique used in any of the mobile telephone communication systems 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D07EC9-C67E-D6CD-77E4-70BDBB1878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96000" y="1388609"/>
            <a:ext cx="5837492" cy="5257742"/>
          </a:xfr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92" y="557401"/>
            <a:ext cx="9875463" cy="999746"/>
          </a:xfrm>
        </p:spPr>
        <p:txBody>
          <a:bodyPr/>
          <a:lstStyle/>
          <a:p>
            <a:r>
              <a:rPr lang="en-US" dirty="0"/>
              <a:t> l293d motor drive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9935" y="2069491"/>
            <a:ext cx="6751608" cy="4079015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rgbClr val="92D050"/>
                </a:solidFill>
                <a:effectLst/>
                <a:highlight>
                  <a:srgbClr val="FFFFFF"/>
                </a:highlight>
                <a:latin typeface="myriad-pro"/>
              </a:rPr>
              <a:t>A motor driver is an integrated circuit chip which is usually used to control motors in autonomous robots. Motor driver act as an interface between Arduino and the motors . The most commonly used motor driver IC’s are from the L293 series such as L293D, L293NE, etc. These ICs are designed to control 2 DC motors simultaneously. L293D consist of two H-bridge. H-bridge is the simplest circuit for controlling a low current rated motor. We will be referring the motor driver IC as L293D only. L293D has 16 pins</a:t>
            </a:r>
            <a:r>
              <a:rPr lang="en-US" sz="24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myriad-pro"/>
              </a:rPr>
              <a:t>.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38EB8-4CEB-E461-456C-7EED0F6B86F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4526" t="8303" r="15553" b="9998"/>
          <a:stretch/>
        </p:blipFill>
        <p:spPr>
          <a:xfrm>
            <a:off x="8261094" y="526143"/>
            <a:ext cx="3730172" cy="29028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91DA9-04DD-3342-C4A6-370CDB5B8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94"/>
          <a:stretch/>
        </p:blipFill>
        <p:spPr>
          <a:xfrm>
            <a:off x="8450384" y="3598636"/>
            <a:ext cx="3540882" cy="32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481" y="0"/>
            <a:ext cx="9879437" cy="980844"/>
          </a:xfrm>
        </p:spPr>
        <p:txBody>
          <a:bodyPr/>
          <a:lstStyle/>
          <a:p>
            <a:r>
              <a:rPr lang="en-US" dirty="0"/>
              <a:t> project working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107" y="2041672"/>
            <a:ext cx="4545436" cy="370426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 In this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D07EC9-C67E-D6CD-77E4-70BDBB1878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96000" y="1388609"/>
            <a:ext cx="5837492" cy="5257742"/>
          </a:xfrm>
        </p:spPr>
      </p:pic>
    </p:spTree>
    <p:extLst>
      <p:ext uri="{BB962C8B-B14F-4D97-AF65-F5344CB8AC3E}">
        <p14:creationId xmlns:p14="http://schemas.microsoft.com/office/powerpoint/2010/main" val="546478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C4A8F-6CC8-B7B0-E393-BAF1904F8894}"/>
              </a:ext>
            </a:extLst>
          </p:cNvPr>
          <p:cNvSpPr txBox="1"/>
          <p:nvPr/>
        </p:nvSpPr>
        <p:spPr>
          <a:xfrm>
            <a:off x="3817258" y="1015547"/>
            <a:ext cx="306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APPLICATIONS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09162-8D58-1777-743C-3454F26B2450}"/>
              </a:ext>
            </a:extLst>
          </p:cNvPr>
          <p:cNvSpPr txBox="1"/>
          <p:nvPr/>
        </p:nvSpPr>
        <p:spPr>
          <a:xfrm>
            <a:off x="2757714" y="2612571"/>
            <a:ext cx="50219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2800" dirty="0"/>
              <a:t>Military and law enforcement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Search and rescue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Scientific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Home appliance control </a:t>
            </a:r>
          </a:p>
        </p:txBody>
      </p:sp>
    </p:spTree>
    <p:extLst>
      <p:ext uri="{BB962C8B-B14F-4D97-AF65-F5344CB8AC3E}">
        <p14:creationId xmlns:p14="http://schemas.microsoft.com/office/powerpoint/2010/main" val="193874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92" y="557401"/>
            <a:ext cx="9875463" cy="999746"/>
          </a:xfrm>
        </p:spPr>
        <p:txBody>
          <a:bodyPr/>
          <a:lstStyle/>
          <a:p>
            <a:r>
              <a:rPr lang="en-US" dirty="0"/>
              <a:t> future improvement and scope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9935" y="2069491"/>
            <a:ext cx="6751608" cy="4079015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92D050"/>
                </a:solidFill>
                <a:highlight>
                  <a:srgbClr val="FFFFFF"/>
                </a:highlight>
                <a:latin typeface="myriad-pro"/>
              </a:rPr>
              <a:t>IR sensors </a:t>
            </a:r>
          </a:p>
          <a:p>
            <a:r>
              <a:rPr lang="en-US" sz="4400" dirty="0">
                <a:solidFill>
                  <a:srgbClr val="92D050"/>
                </a:solidFill>
                <a:highlight>
                  <a:srgbClr val="FFFFFF"/>
                </a:highlight>
                <a:latin typeface="myriad-pro"/>
              </a:rPr>
              <a:t>Password protections </a:t>
            </a:r>
          </a:p>
          <a:p>
            <a:r>
              <a:rPr lang="en-US" sz="4400" dirty="0">
                <a:solidFill>
                  <a:srgbClr val="92D050"/>
                </a:solidFill>
                <a:highlight>
                  <a:srgbClr val="FFFFFF"/>
                </a:highlight>
                <a:latin typeface="myriad-pro"/>
              </a:rPr>
              <a:t>Alaram phone dialer </a:t>
            </a:r>
          </a:p>
          <a:p>
            <a:r>
              <a:rPr lang="en-US" sz="4400" dirty="0">
                <a:solidFill>
                  <a:srgbClr val="92D050"/>
                </a:solidFill>
                <a:highlight>
                  <a:srgbClr val="FFFFFF"/>
                </a:highlight>
                <a:latin typeface="myriad-pro"/>
              </a:rPr>
              <a:t>Adding a camera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6101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480077">
            <a:off x="914401" y="849782"/>
            <a:ext cx="5715000" cy="2727709"/>
          </a:xfrm>
        </p:spPr>
        <p:txBody>
          <a:bodyPr/>
          <a:lstStyle/>
          <a:p>
            <a:r>
              <a:rPr lang="en-US" sz="4800" dirty="0"/>
              <a:t>Thank  you 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DF5275-5675-8B25-F4F1-AD5714CAC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629" t="22672" r="5799" b="44058"/>
          <a:stretch/>
        </p:blipFill>
        <p:spPr>
          <a:xfrm>
            <a:off x="1" y="397733"/>
            <a:ext cx="6457949" cy="18613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C6A5A0-F692-D6E5-4083-7A54C559B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4" t="55556" r="45624" b="3333"/>
          <a:stretch/>
        </p:blipFill>
        <p:spPr>
          <a:xfrm>
            <a:off x="1" y="3189213"/>
            <a:ext cx="4552950" cy="281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AA4A05-B3EB-D5CF-0BA7-1FCCE1B552DB}"/>
              </a:ext>
            </a:extLst>
          </p:cNvPr>
          <p:cNvSpPr txBox="1"/>
          <p:nvPr/>
        </p:nvSpPr>
        <p:spPr>
          <a:xfrm>
            <a:off x="5734050" y="2819399"/>
            <a:ext cx="2857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DONE BY 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SK .  JOSHMEEN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K. DEEPTHI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P.SNEHA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S.BHARGAVI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D.VASHISTA</a:t>
            </a:r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350" y="-190239"/>
            <a:ext cx="5259554" cy="2495028"/>
          </a:xfrm>
        </p:spPr>
        <p:txBody>
          <a:bodyPr/>
          <a:lstStyle/>
          <a:p>
            <a:r>
              <a:rPr lang="en-US" dirty="0"/>
              <a:t>BILL OF MATERIALS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88C28B-9D38-400C-CD5B-A3E352A62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598324"/>
            <a:ext cx="9486900" cy="457387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DF8C8C"/>
                </a:solidFill>
              </a:rPr>
              <a:t>ARDUINO NANO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DF8C8C"/>
                </a:solidFill>
              </a:rPr>
              <a:t>DTMF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DF8C8C"/>
                </a:solidFill>
              </a:rPr>
              <a:t>L293D MOTOR DRIVE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DF8C8C"/>
                </a:solidFill>
              </a:rPr>
              <a:t>BO GEAR MOTOR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DF8C8C"/>
                </a:solidFill>
              </a:rPr>
              <a:t>BO WHEEL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DF8C8C"/>
                </a:solidFill>
              </a:rPr>
              <a:t>CASTOR WHEEL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DF8C8C"/>
                </a:solidFill>
              </a:rPr>
              <a:t>BREAD BOARD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DF8C8C"/>
                </a:solidFill>
              </a:rPr>
              <a:t>JUMPERS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DF8C8C"/>
                </a:solidFill>
              </a:rPr>
              <a:t>BATTERY 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dirty="0"/>
              <a:t>PROJECT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9400" y="2628899"/>
            <a:ext cx="8606625" cy="317182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igh Tower Text" panose="02040502050506030303" pitchFamily="18" charset="0"/>
              </a:rPr>
              <a:t>To overcome the problem of NLOS and range problems approach using mobile technology </a:t>
            </a:r>
          </a:p>
          <a:p>
            <a:r>
              <a:rPr lang="en-US" sz="3600" dirty="0">
                <a:latin typeface="High Tower Text" panose="02040502050506030303" pitchFamily="18" charset="0"/>
              </a:rPr>
              <a:t>Control the robot movement being anywhere in the world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81BD04D-E80B-3306-819E-81BC6529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203" y="1033136"/>
            <a:ext cx="7268157" cy="5310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983E7-05AA-D1AD-CC9C-36D62C36993D}"/>
              </a:ext>
            </a:extLst>
          </p:cNvPr>
          <p:cNvSpPr txBox="1"/>
          <p:nvPr/>
        </p:nvSpPr>
        <p:spPr>
          <a:xfrm>
            <a:off x="3936128" y="329684"/>
            <a:ext cx="4319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1" y="550881"/>
            <a:ext cx="10511627" cy="1012785"/>
          </a:xfrm>
        </p:spPr>
        <p:txBody>
          <a:bodyPr/>
          <a:lstStyle/>
          <a:p>
            <a:r>
              <a:rPr lang="en-US" dirty="0"/>
              <a:t> circuit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FAE4DC-4DFE-9DD7-E969-0BBD21E50F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40581" y="2440633"/>
            <a:ext cx="10510838" cy="3866486"/>
          </a:xfr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DESCRIPTION OF THE BLOCK DIAGRAM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239000" cy="372033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Cellphone controlled robots are used to operate the robot by using cellphone.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By connecting cellphone to the circuit the cellphone can control robot through the  keypad of cellphone 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109" y="-947816"/>
            <a:ext cx="7043617" cy="2520217"/>
          </a:xfrm>
        </p:spPr>
        <p:txBody>
          <a:bodyPr/>
          <a:lstStyle/>
          <a:p>
            <a:r>
              <a:rPr lang="en-US" dirty="0"/>
              <a:t> cell phone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134954-1D47-17F1-9608-EAF620E80C5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715658" y="2333703"/>
            <a:ext cx="8476342" cy="4067098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5000" dirty="0"/>
              <a:t> </a:t>
            </a:r>
            <a:r>
              <a:rPr lang="en-US" sz="5000" dirty="0">
                <a:solidFill>
                  <a:srgbClr val="8A2477"/>
                </a:solidFill>
              </a:rPr>
              <a:t>Cell phones are used to give the instructions to the robot by pressing the keypad of the cell phone 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5000" dirty="0">
              <a:solidFill>
                <a:srgbClr val="8A2477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5000" dirty="0">
                <a:solidFill>
                  <a:srgbClr val="8A2477"/>
                </a:solidFill>
              </a:rPr>
              <a:t> The output of the cellphone controls the robot.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5000" dirty="0">
              <a:solidFill>
                <a:srgbClr val="8A2477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5000" dirty="0">
                <a:solidFill>
                  <a:srgbClr val="8A2477"/>
                </a:solidFill>
              </a:rPr>
              <a:t> By generating dual tone ,the dual tone is given to the DTMF decoder 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5000" dirty="0">
              <a:solidFill>
                <a:srgbClr val="8A2477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5000" dirty="0">
                <a:solidFill>
                  <a:srgbClr val="8A2477"/>
                </a:solidFill>
              </a:rPr>
              <a:t> Decoder decodes the frequency into digital data controls the robot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87A32-3AE3-6D63-1686-3E4D22185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4912" r="4091" b="44648"/>
          <a:stretch/>
        </p:blipFill>
        <p:spPr>
          <a:xfrm>
            <a:off x="455387" y="1003300"/>
            <a:ext cx="10243254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{AFC4A3EF-53D7-4846-9705-2BF7569050EF}tf78438558_win32</Template>
  <TotalTime>122</TotalTime>
  <Words>411</Words>
  <Application>Microsoft Office PowerPoint</Application>
  <PresentationFormat>Widescreen</PresentationFormat>
  <Paragraphs>67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Calibri</vt:lpstr>
      <vt:lpstr>High Tower Text</vt:lpstr>
      <vt:lpstr>myriad-pro</vt:lpstr>
      <vt:lpstr>Sabon Next LT</vt:lpstr>
      <vt:lpstr>Wingdings</vt:lpstr>
      <vt:lpstr>Custom</vt:lpstr>
      <vt:lpstr>welcome</vt:lpstr>
      <vt:lpstr>PowerPoint Presentation</vt:lpstr>
      <vt:lpstr>BILL OF MATERIALS   </vt:lpstr>
      <vt:lpstr>PROJECT OBJECTIVE </vt:lpstr>
      <vt:lpstr>PowerPoint Presentation</vt:lpstr>
      <vt:lpstr> circuit diagram</vt:lpstr>
      <vt:lpstr>DESCRIPTION OF THE BLOCK DIAGRAM </vt:lpstr>
      <vt:lpstr> cell phone </vt:lpstr>
      <vt:lpstr>PowerPoint Presentation</vt:lpstr>
      <vt:lpstr> DTMF RECEIVER SECTION</vt:lpstr>
      <vt:lpstr>DTMF DECODER WORKING</vt:lpstr>
      <vt:lpstr> l293d motor drive</vt:lpstr>
      <vt:lpstr> project working </vt:lpstr>
      <vt:lpstr>PowerPoint Presentation</vt:lpstr>
      <vt:lpstr> future improvement and scope</vt:lpstr>
      <vt:lpstr>Thank 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subject/>
  <dc:creator>PC</dc:creator>
  <cp:lastModifiedBy>PC</cp:lastModifiedBy>
  <cp:revision>2</cp:revision>
  <dcterms:created xsi:type="dcterms:W3CDTF">2024-05-02T08:47:44Z</dcterms:created>
  <dcterms:modified xsi:type="dcterms:W3CDTF">2024-05-02T10:50:00Z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